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9" r:id="rId3"/>
    <p:sldId id="277" r:id="rId4"/>
    <p:sldId id="314" r:id="rId5"/>
    <p:sldId id="313" r:id="rId6"/>
    <p:sldId id="339" r:id="rId7"/>
    <p:sldId id="315" r:id="rId8"/>
    <p:sldId id="337" r:id="rId9"/>
    <p:sldId id="316" r:id="rId10"/>
    <p:sldId id="317" r:id="rId11"/>
    <p:sldId id="281" r:id="rId12"/>
    <p:sldId id="282" r:id="rId13"/>
    <p:sldId id="318" r:id="rId14"/>
    <p:sldId id="334" r:id="rId15"/>
    <p:sldId id="280" r:id="rId16"/>
    <p:sldId id="325" r:id="rId17"/>
    <p:sldId id="326" r:id="rId18"/>
    <p:sldId id="328" r:id="rId19"/>
    <p:sldId id="327" r:id="rId20"/>
    <p:sldId id="329" r:id="rId21"/>
    <p:sldId id="320" r:id="rId22"/>
    <p:sldId id="330" r:id="rId23"/>
    <p:sldId id="321" r:id="rId24"/>
    <p:sldId id="323" r:id="rId25"/>
    <p:sldId id="336" r:id="rId26"/>
    <p:sldId id="322" r:id="rId27"/>
    <p:sldId id="335" r:id="rId28"/>
    <p:sldId id="324" r:id="rId29"/>
    <p:sldId id="331" r:id="rId30"/>
    <p:sldId id="333" r:id="rId31"/>
    <p:sldId id="347" r:id="rId32"/>
    <p:sldId id="350" r:id="rId33"/>
    <p:sldId id="351" r:id="rId34"/>
    <p:sldId id="348" r:id="rId35"/>
    <p:sldId id="353" r:id="rId36"/>
    <p:sldId id="354" r:id="rId37"/>
    <p:sldId id="352" r:id="rId38"/>
    <p:sldId id="355"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807"/>
  </p:normalViewPr>
  <p:slideViewPr>
    <p:cSldViewPr snapToGrid="0" snapToObjects="1">
      <p:cViewPr varScale="1">
        <p:scale>
          <a:sx n="123" d="100"/>
          <a:sy n="123"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31</a:t>
            </a:fld>
            <a:endParaRPr lang="en-US"/>
          </a:p>
        </p:txBody>
      </p:sp>
    </p:spTree>
    <p:extLst>
      <p:ext uri="{BB962C8B-B14F-4D97-AF65-F5344CB8AC3E}">
        <p14:creationId xmlns:p14="http://schemas.microsoft.com/office/powerpoint/2010/main" val="10947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Continuous Variables</a:t>
            </a:r>
            <a:br>
              <a:rPr lang="en-US" dirty="0"/>
            </a:br>
            <a:r>
              <a:rPr lang="en-US" sz="4000" dirty="0"/>
              <a:t>Biology 683</a:t>
            </a:r>
            <a:br>
              <a:rPr lang="en-US" sz="4000" dirty="0"/>
            </a:br>
            <a:br>
              <a:rPr lang="en-US" sz="4000" dirty="0"/>
            </a:br>
            <a:r>
              <a:rPr lang="en-US" sz="4000" dirty="0"/>
              <a:t>Lecture 5</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B9F1C095-16E6-B94C-8925-4B228F02C0D6}"/>
              </a:ext>
            </a:extLst>
          </p:cNvPr>
          <p:cNvPicPr>
            <a:picLocks noChangeAspect="1"/>
          </p:cNvPicPr>
          <p:nvPr/>
        </p:nvPicPr>
        <p:blipFill>
          <a:blip r:embed="rId3"/>
          <a:stretch>
            <a:fillRect/>
          </a:stretch>
        </p:blipFill>
        <p:spPr>
          <a:xfrm>
            <a:off x="7923408" y="900794"/>
            <a:ext cx="3879428" cy="5467148"/>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Paired-sample t-test</a:t>
            </a:r>
          </a:p>
        </p:txBody>
      </p:sp>
      <p:sp>
        <p:nvSpPr>
          <p:cNvPr id="4" name="Rectangle 3"/>
          <p:cNvSpPr/>
          <p:nvPr/>
        </p:nvSpPr>
        <p:spPr>
          <a:xfrm>
            <a:off x="243922" y="1357113"/>
            <a:ext cx="5852078" cy="2677656"/>
          </a:xfrm>
          <a:prstGeom prst="rect">
            <a:avLst/>
          </a:prstGeom>
        </p:spPr>
        <p:txBody>
          <a:bodyPr wrap="square">
            <a:spAutoFit/>
          </a:bodyPr>
          <a:lstStyle/>
          <a:p>
            <a:r>
              <a:rPr lang="en-US" sz="2400" dirty="0"/>
              <a:t>In some experiments you measure individuals before and after a manipulation.  These values can be analyzed with the paired-sample t-test.</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acc>
                            <m:accPr>
                              <m:chr m:val="̅"/>
                              <m:ctrlPr>
                                <a:rPr lang="mr-IN" sz="3600" b="0" i="1" smtClean="0">
                                  <a:latin typeface="Cambria Math" panose="02040503050406030204" pitchFamily="18" charset="0"/>
                                </a:rPr>
                              </m:ctrlPr>
                            </m:accPr>
                            <m:e>
                              <m:r>
                                <a:rPr lang="en-US" sz="3600" b="0" i="1" smtClean="0">
                                  <a:latin typeface="Cambria Math" charset="0"/>
                                </a:rPr>
                                <m:t>𝑑</m:t>
                              </m:r>
                            </m:e>
                          </m:acc>
                        </m:num>
                        <m:den>
                          <m:sSub>
                            <m:sSubPr>
                              <m:ctrlPr>
                                <a:rPr lang="en-US" sz="3600" b="0" i="1" smtClean="0">
                                  <a:latin typeface="Cambria Math" panose="02040503050406030204" pitchFamily="18"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panose="02040503050406030204" pitchFamily="18"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panose="02040503050406030204" pitchFamily="18" charset="0"/>
                            </a:rPr>
                          </m:ctrlPr>
                        </m:fPr>
                        <m:num>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Intervals and t-tests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a:t>If two 95% confidence intervals don</a:t>
            </a:r>
            <a:r>
              <a:rPr lang="mr-IN" sz="3200" dirty="0"/>
              <a:t>’</a:t>
            </a:r>
            <a:r>
              <a:rPr lang="en-US" sz="3200" dirty="0"/>
              <a:t>t overlap then the values are significantly different at the </a:t>
            </a:r>
            <a:r>
              <a:rPr lang="el-GR" sz="3200" dirty="0"/>
              <a:t>α</a:t>
            </a:r>
            <a:r>
              <a:rPr lang="en-US" sz="3200" dirty="0"/>
              <a:t> = 0.05 level.</a:t>
            </a:r>
          </a:p>
          <a:p>
            <a:endParaRPr lang="en-US" sz="3200" dirty="0"/>
          </a:p>
          <a:p>
            <a:r>
              <a:rPr lang="en-US" sz="3200" b="1" dirty="0"/>
              <a:t>If there is overlap in the CI then you can’t conclude anything.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Comparing variances</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a:t>For this reason we will focus on Levine’s test which assumes the variables have roughly symmetrical distributions and is furthermore quite robust to violations of this assumption.</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a:t>Levene’s</a:t>
            </a:r>
            <a:r>
              <a:rPr lang="en-US" sz="3200" dirty="0"/>
              <a:t> test works by calculating a central value for each group and then comparing the deviations of individuals in each group from these to calculate a </a:t>
            </a:r>
            <a:r>
              <a:rPr lang="en-US" sz="3200" i="1" dirty="0"/>
              <a:t>W</a:t>
            </a:r>
            <a:r>
              <a:rPr lang="en-US" sz="3200" dirty="0"/>
              <a:t> statistic.</a:t>
            </a:r>
          </a:p>
          <a:p>
            <a:pPr marL="457200" indent="-457200">
              <a:buFont typeface="Arial" charset="0"/>
              <a:buChar char="•"/>
            </a:pPr>
            <a:endParaRPr lang="en-US" sz="3200" dirty="0"/>
          </a:p>
          <a:p>
            <a:pPr marL="457200" indent="-457200">
              <a:buFont typeface="Arial" charset="0"/>
              <a:buChar char="•"/>
            </a:pPr>
            <a:r>
              <a:rPr lang="en-US" sz="3200" dirty="0"/>
              <a:t>Compared to a F distribution</a:t>
            </a:r>
          </a:p>
          <a:p>
            <a:pPr marL="457200" indent="-457200">
              <a:buFont typeface="Arial" charset="0"/>
              <a:buChar char="•"/>
            </a:pPr>
            <a:endParaRPr lang="en-US" sz="3200" dirty="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a:t>One-sample T-test</a:t>
            </a:r>
          </a:p>
          <a:p>
            <a:pPr marL="1257300" lvl="2" indent="-342900">
              <a:buFont typeface="Arial" charset="0"/>
              <a:buChar char="•"/>
            </a:pPr>
            <a:r>
              <a:rPr lang="en-US" sz="3200" dirty="0"/>
              <a:t>The variable is normally distributed in the population</a:t>
            </a:r>
          </a:p>
          <a:p>
            <a:pPr marL="800100" lvl="1" indent="-342900">
              <a:buFont typeface="Arial" charset="0"/>
              <a:buChar char="•"/>
            </a:pPr>
            <a:r>
              <a:rPr lang="en-US" sz="3200" b="1" dirty="0"/>
              <a:t>Two-sample T-test</a:t>
            </a:r>
          </a:p>
          <a:p>
            <a:pPr marL="1257300" lvl="3" indent="-342900">
              <a:buFont typeface="Arial" charset="0"/>
              <a:buChar char="•"/>
            </a:pPr>
            <a:r>
              <a:rPr lang="en-US" sz="3200" dirty="0"/>
              <a:t>The variable is normally distributed in the population</a:t>
            </a:r>
          </a:p>
          <a:p>
            <a:pPr marL="1257300" lvl="2" indent="-342900">
              <a:buFont typeface="Arial" charset="0"/>
              <a:buChar char="•"/>
            </a:pPr>
            <a:r>
              <a:rPr lang="en-US" sz="3200" dirty="0"/>
              <a:t>unequal variance ok</a:t>
            </a:r>
          </a:p>
          <a:p>
            <a:pPr marL="800100" lvl="1" indent="-342900">
              <a:buFont typeface="Arial" charset="0"/>
              <a:buChar char="•"/>
            </a:pPr>
            <a:r>
              <a:rPr lang="en-US" sz="3200" b="1" dirty="0"/>
              <a:t>Paired-sample T-test</a:t>
            </a:r>
          </a:p>
          <a:p>
            <a:pPr marL="1257300" lvl="2" indent="-342900">
              <a:buFont typeface="Arial" charset="0"/>
              <a:buChar char="•"/>
            </a:pPr>
            <a:r>
              <a:rPr lang="en-US" sz="3200" dirty="0"/>
              <a:t>Differences are normally distributed</a:t>
            </a:r>
          </a:p>
          <a:p>
            <a:pPr marL="800100" lvl="1" indent="-342900">
              <a:buFont typeface="Arial" charset="0"/>
              <a:buChar char="•"/>
            </a:pPr>
            <a:r>
              <a:rPr lang="en-US" sz="3200" b="1" dirty="0"/>
              <a:t>Levine’s test</a:t>
            </a:r>
          </a:p>
          <a:p>
            <a:pPr marL="1257300" lvl="2" indent="-342900">
              <a:buFont typeface="Arial" charset="0"/>
              <a:buChar char="•"/>
            </a:pPr>
            <a:r>
              <a:rPr lang="en-US" sz="3200" dirty="0"/>
              <a:t>Distributions are roughly symmetrical</a:t>
            </a:r>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a:t>Many tests are quite robust to minor violations of assumptions.</a:t>
            </a:r>
          </a:p>
          <a:p>
            <a:pPr marL="457200" indent="-457200">
              <a:buFont typeface="Arial" charset="0"/>
              <a:buChar char="•"/>
            </a:pPr>
            <a:endParaRPr lang="en-US" sz="3200" dirty="0"/>
          </a:p>
          <a:p>
            <a:pPr marL="457200" indent="-457200">
              <a:buFont typeface="Arial" charset="0"/>
              <a:buChar char="•"/>
            </a:pPr>
            <a:r>
              <a:rPr lang="en-US" sz="3200" dirty="0"/>
              <a:t>Tests of normality (Shapiro-Wilks) are not terribly useful.</a:t>
            </a:r>
          </a:p>
          <a:p>
            <a:pPr marL="914400" lvl="1" indent="-457200">
              <a:buFont typeface="Arial" charset="0"/>
              <a:buChar char="•"/>
            </a:pPr>
            <a:r>
              <a:rPr lang="en-US" sz="3200" dirty="0"/>
              <a:t>Small sample size have little power</a:t>
            </a:r>
          </a:p>
          <a:p>
            <a:pPr marL="914400" lvl="1" indent="-457200">
              <a:buFont typeface="Arial" charset="0"/>
              <a:buChar char="•"/>
            </a:pPr>
            <a:r>
              <a:rPr lang="en-US" sz="3200" dirty="0"/>
              <a:t>Large sample size reject with even minor deviations from normality</a:t>
            </a:r>
          </a:p>
          <a:p>
            <a:pPr marL="914400" lvl="1" indent="-457200">
              <a:buFont typeface="Arial" charset="0"/>
              <a:buChar char="•"/>
            </a:pPr>
            <a:endParaRPr lang="en-US" sz="3200" dirty="0"/>
          </a:p>
          <a:p>
            <a:pPr marL="457200" indent="-457200">
              <a:buFont typeface="Arial" charset="0"/>
              <a:buChar char="•"/>
            </a:pPr>
            <a:r>
              <a:rPr lang="en-US" sz="3200" dirty="0"/>
              <a:t>Often most important to simply visualize distributions</a:t>
            </a:r>
          </a:p>
          <a:p>
            <a:pPr marL="914400" lvl="1" indent="-457200">
              <a:buFont typeface="Arial" charset="0"/>
              <a:buChar char="•"/>
            </a:pPr>
            <a:r>
              <a:rPr lang="en-US" sz="3200" dirty="0"/>
              <a:t>histograms</a:t>
            </a:r>
          </a:p>
          <a:p>
            <a:pPr marL="914400" lvl="1" indent="-457200">
              <a:buFont typeface="Arial" charset="0"/>
              <a:buChar char="•"/>
            </a:pPr>
            <a:r>
              <a:rPr lang="en-US" sz="3200" dirty="0" err="1"/>
              <a:t>qqplots</a:t>
            </a:r>
            <a:endParaRPr lang="en-US" sz="3200" dirty="0"/>
          </a:p>
          <a:p>
            <a:pPr marL="457200" indent="-457200">
              <a:buFont typeface="Arial" charset="0"/>
              <a:buChar char="•"/>
            </a:pPr>
            <a:endParaRPr lang="en-US" sz="32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a:solidFill>
                  <a:srgbClr val="C00000"/>
                </a:solidFill>
              </a:rPr>
              <a:t>The time when you should be most hesitant is when your biological knowledge tells you that you don’t expect a variable to have a </a:t>
            </a:r>
            <a:r>
              <a:rPr lang="en-US" sz="2400" b="1">
                <a:solidFill>
                  <a:srgbClr val="C00000"/>
                </a:solidFill>
              </a:rPr>
              <a:t>normal distribution!</a:t>
            </a: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a:t>Comparing means</a:t>
            </a:r>
          </a:p>
          <a:p>
            <a:pPr marL="1200150" lvl="1" indent="-742950">
              <a:buFont typeface="+mj-lt"/>
              <a:buAutoNum type="alphaLcParenR"/>
            </a:pPr>
            <a:r>
              <a:rPr lang="en-US" sz="2400" dirty="0"/>
              <a:t>One sample t-test</a:t>
            </a:r>
          </a:p>
          <a:p>
            <a:pPr marL="1200150" lvl="1" indent="-742950">
              <a:buFont typeface="+mj-lt"/>
              <a:buAutoNum type="alphaLcParenR"/>
            </a:pPr>
            <a:r>
              <a:rPr lang="en-US" sz="2400" dirty="0"/>
              <a:t>Two sample t-test</a:t>
            </a:r>
          </a:p>
          <a:p>
            <a:pPr marL="1200150" lvl="1" indent="-742950">
              <a:buFont typeface="+mj-lt"/>
              <a:buAutoNum type="alphaLcParenR"/>
            </a:pPr>
            <a:r>
              <a:rPr lang="en-US" sz="2400" dirty="0"/>
              <a:t>Paired value t-test</a:t>
            </a:r>
          </a:p>
          <a:p>
            <a:pPr marL="742950" indent="-742950">
              <a:buFont typeface="+mj-lt"/>
              <a:buAutoNum type="arabicParenR"/>
            </a:pPr>
            <a:r>
              <a:rPr lang="en-US" sz="2800" dirty="0"/>
              <a:t>Comparing Variances</a:t>
            </a:r>
          </a:p>
          <a:p>
            <a:pPr marL="1200150" lvl="1" indent="-742950">
              <a:buFont typeface="+mj-lt"/>
              <a:buAutoNum type="alphaLcParenR"/>
            </a:pPr>
            <a:r>
              <a:rPr lang="en-US" sz="2400" dirty="0" err="1"/>
              <a:t>Levene’s</a:t>
            </a:r>
            <a:r>
              <a:rPr lang="en-US" sz="2400" dirty="0"/>
              <a:t> test</a:t>
            </a:r>
          </a:p>
          <a:p>
            <a:pPr marL="742950" indent="-742950">
              <a:buFont typeface="+mj-lt"/>
              <a:buAutoNum type="arabicParenR"/>
            </a:pPr>
            <a:r>
              <a:rPr lang="en-US" sz="2800" dirty="0"/>
              <a:t>Assumptions</a:t>
            </a:r>
          </a:p>
          <a:p>
            <a:pPr marL="742950" indent="-742950">
              <a:buFont typeface="+mj-lt"/>
              <a:buAutoNum type="arabicParenR"/>
            </a:pPr>
            <a:r>
              <a:rPr lang="en-US" sz="2800" dirty="0"/>
              <a:t>Transformations</a:t>
            </a:r>
          </a:p>
          <a:p>
            <a:pPr marL="742950" indent="-742950">
              <a:buFont typeface="+mj-lt"/>
              <a:buAutoNum type="arabicParenR"/>
            </a:pPr>
            <a:r>
              <a:rPr lang="en-US" sz="2800" dirty="0"/>
              <a:t>Non-parametric tests</a:t>
            </a:r>
          </a:p>
          <a:p>
            <a:pPr marL="1200150" lvl="1" indent="-742950">
              <a:buFont typeface="+mj-lt"/>
              <a:buAutoNum type="alphaLcParenR"/>
            </a:pPr>
            <a:r>
              <a:rPr lang="en-US" sz="2400" dirty="0"/>
              <a:t>Sign test</a:t>
            </a:r>
          </a:p>
          <a:p>
            <a:pPr marL="1200150" lvl="1" indent="-742950">
              <a:buFont typeface="+mj-lt"/>
              <a:buAutoNum type="alphaLcParenR"/>
            </a:pPr>
            <a:r>
              <a:rPr lang="en-US" sz="2400" dirty="0"/>
              <a:t>Mann-Whitey / Wilcoxon Rank</a:t>
            </a:r>
          </a:p>
          <a:p>
            <a:pPr marL="1200150" lvl="1" indent="-742950">
              <a:buFont typeface="+mj-lt"/>
              <a:buAutoNum type="alphaLcParenR"/>
            </a:pPr>
            <a:r>
              <a:rPr lang="en-US" sz="2400" dirty="0"/>
              <a:t>Permutation test</a:t>
            </a:r>
          </a:p>
        </p:txBody>
      </p:sp>
    </p:spTree>
    <p:extLst>
      <p:ext uri="{BB962C8B-B14F-4D97-AF65-F5344CB8AC3E}">
        <p14:creationId xmlns:p14="http://schemas.microsoft.com/office/powerpoint/2010/main" val="190270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Data really isn’t close to normal</a:t>
            </a:r>
          </a:p>
        </p:txBody>
      </p:sp>
      <p:sp>
        <p:nvSpPr>
          <p:cNvPr id="4" name="Rectangle 3"/>
          <p:cNvSpPr/>
          <p:nvPr/>
        </p:nvSpPr>
        <p:spPr>
          <a:xfrm>
            <a:off x="237995" y="1161821"/>
            <a:ext cx="11732332" cy="3908762"/>
          </a:xfrm>
          <a:prstGeom prst="rect">
            <a:avLst/>
          </a:prstGeom>
        </p:spPr>
        <p:txBody>
          <a:bodyPr wrap="square">
            <a:spAutoFit/>
          </a:bodyPr>
          <a:lstStyle/>
          <a:p>
            <a:r>
              <a:rPr lang="en-US" sz="3200" dirty="0"/>
              <a:t>First,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a:p>
          <a:p>
            <a:r>
              <a:rPr lang="en-US" sz="3200" dirty="0"/>
              <a:t>Second, try to </a:t>
            </a:r>
            <a:r>
              <a:rPr lang="en-US" sz="3200" b="1" dirty="0"/>
              <a:t>transform </a:t>
            </a:r>
            <a:r>
              <a:rPr lang="en-US" sz="3200" dirty="0"/>
              <a:t>the variable to make it roughly normal </a:t>
            </a:r>
          </a:p>
          <a:p>
            <a:endParaRPr lang="en-US" sz="3200" dirty="0"/>
          </a:p>
          <a:p>
            <a:r>
              <a:rPr lang="en-US" sz="3200" dirty="0"/>
              <a:t>Third,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Transformations</a:t>
            </a: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a:t>Log transformation </a:t>
            </a:r>
          </a:p>
          <a:p>
            <a:pPr marL="457200" indent="-457200">
              <a:buFont typeface="Arial" charset="0"/>
              <a:buChar char="•"/>
            </a:pPr>
            <a:r>
              <a:rPr lang="en-US" sz="2400" dirty="0"/>
              <a:t>Take the natural log of every observation </a:t>
            </a:r>
          </a:p>
          <a:p>
            <a:pPr marL="457200" indent="-457200">
              <a:buFont typeface="Arial" charset="0"/>
              <a:buChar char="•"/>
            </a:pPr>
            <a:r>
              <a:rPr lang="en-US" sz="2400" dirty="0"/>
              <a:t>Especially for right-skewed data. </a:t>
            </a:r>
          </a:p>
          <a:p>
            <a:endParaRPr lang="en-US" sz="2400" dirty="0"/>
          </a:p>
          <a:p>
            <a:r>
              <a:rPr lang="en-US" sz="2400" b="1" dirty="0"/>
              <a:t>Arcsine transformation </a:t>
            </a:r>
          </a:p>
          <a:p>
            <a:pPr marL="457200" indent="-457200">
              <a:buFont typeface="Arial" charset="0"/>
              <a:buChar char="•"/>
            </a:pPr>
            <a:r>
              <a:rPr lang="en-US" sz="2400" dirty="0"/>
              <a:t>Take the arcsine of the square root of each observation  </a:t>
            </a:r>
          </a:p>
          <a:p>
            <a:pPr marL="457200" indent="-457200">
              <a:buFont typeface="Arial" charset="0"/>
              <a:buChar char="•"/>
            </a:pPr>
            <a:r>
              <a:rPr lang="en-US" sz="2400" dirty="0"/>
              <a:t>Used mainly for proportions </a:t>
            </a:r>
          </a:p>
          <a:p>
            <a:endParaRPr lang="en-US" sz="2400" dirty="0"/>
          </a:p>
          <a:p>
            <a:r>
              <a:rPr lang="en-US" sz="2400" b="1" dirty="0"/>
              <a:t>Square-root transformation </a:t>
            </a:r>
          </a:p>
          <a:p>
            <a:pPr marL="457200" indent="-457200">
              <a:buFont typeface="Arial" charset="0"/>
              <a:buChar char="•"/>
            </a:pPr>
            <a:r>
              <a:rPr lang="en-US" sz="2400" dirty="0"/>
              <a:t>Add 0.5 and take the square root </a:t>
            </a:r>
          </a:p>
          <a:p>
            <a:pPr marL="457200" indent="-457200">
              <a:buFont typeface="Arial" charset="0"/>
              <a:buChar char="•"/>
            </a:pPr>
            <a:r>
              <a:rPr lang="en-US" sz="2400" dirty="0"/>
              <a:t>Solves similar problems to the log transformation </a:t>
            </a:r>
          </a:p>
          <a:p>
            <a:endParaRPr lang="en-US" sz="2400" dirty="0"/>
          </a:p>
          <a:p>
            <a:r>
              <a:rPr lang="en-US" sz="2400" dirty="0"/>
              <a:t>For 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Don’t P-hack</a:t>
            </a: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a:t>Best case scenario is when you can take two routes and show the same result.</a:t>
            </a:r>
          </a:p>
          <a:p>
            <a:pPr marL="800100" lvl="1" indent="-342900">
              <a:buFont typeface="Arial" charset="0"/>
              <a:buChar char="•"/>
            </a:pPr>
            <a:r>
              <a:rPr lang="en-US" sz="2000" i="1" dirty="0"/>
              <a:t>The number of genes in the P53 network that showed signs of selection were positively correlated with the maximum life span of taxa (B = 2.5, R</a:t>
            </a:r>
            <a:r>
              <a:rPr lang="en-US" sz="2000" i="1" baseline="30000" dirty="0"/>
              <a:t>2</a:t>
            </a:r>
            <a:r>
              <a:rPr lang="en-US" sz="2000" i="1" dirty="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a:t>Non-parametric tests still have assumptions but fewer.</a:t>
            </a:r>
          </a:p>
          <a:p>
            <a:pPr marL="1200150" lvl="1" indent="-742950">
              <a:buFont typeface="+mj-lt"/>
              <a:buAutoNum type="arabicPeriod"/>
            </a:pPr>
            <a:r>
              <a:rPr lang="en-US" sz="2800" dirty="0"/>
              <a:t>You lose a lot of power when you switch from parametric to non-parametric.</a:t>
            </a:r>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Mann-Whitney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a:t>Replaces two sample t-test</a:t>
            </a:r>
          </a:p>
          <a:p>
            <a:pPr marL="342900" indent="-342900">
              <a:buFont typeface="Arial" charset="0"/>
              <a:buChar char="•"/>
            </a:pPr>
            <a:endParaRPr lang="en-US" sz="2400" dirty="0"/>
          </a:p>
          <a:p>
            <a:pPr marL="342900" indent="-342900">
              <a:buFont typeface="Arial" charset="0"/>
              <a:buChar char="•"/>
            </a:pPr>
            <a:r>
              <a:rPr lang="en-US" sz="2400" dirty="0"/>
              <a:t>Tests the hypothesis based upon a ranked list </a:t>
            </a:r>
          </a:p>
          <a:p>
            <a:pPr marL="342900" indent="-342900">
              <a:buFont typeface="Arial" charset="0"/>
              <a:buChar char="•"/>
            </a:pPr>
            <a:endParaRPr lang="en-US" sz="2400" dirty="0"/>
          </a:p>
          <a:p>
            <a:pPr marL="342900" indent="-342900">
              <a:buFont typeface="Arial" charset="0"/>
              <a:buChar char="•"/>
            </a:pPr>
            <a:r>
              <a:rPr lang="en-US" sz="2400" dirty="0"/>
              <a:t>The tests are done on the ranks rather than the actual values </a:t>
            </a:r>
          </a:p>
          <a:p>
            <a:pPr marL="342900" indent="-342900">
              <a:buFont typeface="Arial" charset="0"/>
              <a:buChar char="•"/>
            </a:pPr>
            <a:endParaRPr lang="en-US" sz="2400" dirty="0"/>
          </a:p>
          <a:p>
            <a:pPr marL="342900" indent="-342900">
              <a:buFont typeface="Arial" charset="0"/>
              <a:buChar char="•"/>
            </a:pPr>
            <a:r>
              <a:rPr lang="en-US" sz="2400" dirty="0"/>
              <a:t>Implementation: </a:t>
            </a:r>
          </a:p>
          <a:p>
            <a:pPr marL="342900" indent="-342900">
              <a:buFont typeface="Arial" charset="0"/>
              <a:buChar char="•"/>
            </a:pPr>
            <a:endParaRPr lang="en-US" sz="2400" dirty="0"/>
          </a:p>
          <a:p>
            <a:pPr marL="342900" indent="-342900">
              <a:buFont typeface="Arial" charset="0"/>
              <a:buChar char="•"/>
            </a:pPr>
            <a:r>
              <a:rPr lang="en-US" sz="2400" dirty="0"/>
              <a:t>Assumptions: </a:t>
            </a:r>
          </a:p>
          <a:p>
            <a:pPr marL="800100" lvl="1" indent="-342900">
              <a:buFont typeface="Arial" charset="0"/>
              <a:buChar char="•"/>
            </a:pPr>
            <a:r>
              <a:rPr lang="en-US" sz="2400" dirty="0"/>
              <a:t>The distribution of measurements is symmetrical </a:t>
            </a:r>
          </a:p>
          <a:p>
            <a:pPr marL="800100" lvl="1" indent="-342900">
              <a:buFont typeface="Arial" charset="0"/>
              <a:buChar char="•"/>
            </a:pPr>
            <a:r>
              <a:rPr lang="en-US" sz="2400" dirty="0"/>
              <a:t>Distributions of the two variables must have the same shape </a:t>
            </a:r>
          </a:p>
          <a:p>
            <a:pPr marL="800100" lvl="1" indent="-342900">
              <a:buFont typeface="Arial" charset="0"/>
              <a:buChar char="•"/>
            </a:pPr>
            <a:r>
              <a:rPr lang="en-US" sz="2400" dirty="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a Mann-Whitney / Wilcoxon Rank in 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test</a:t>
            </a: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a:latin typeface="Calibri" charset="0"/>
              </a:rPr>
              <a:t>Replaces one-sample or 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a:latin typeface="Calibri" charset="0"/>
              </a:rPr>
              <a:t>Convert the data to a score (+ or -) </a:t>
            </a:r>
          </a:p>
          <a:p>
            <a:pPr marL="800100" lvl="1" indent="-342900">
              <a:buFont typeface="Arial" charset="0"/>
              <a:buChar char="•"/>
            </a:pPr>
            <a:r>
              <a:rPr lang="en-US" sz="2400" dirty="0">
                <a:latin typeface="Calibri" charset="0"/>
              </a:rPr>
              <a:t>One-sample: whether the value is above or below the hypothesized value.</a:t>
            </a:r>
          </a:p>
          <a:p>
            <a:pPr marL="800100" lvl="1" indent="-342900">
              <a:buFont typeface="Arial" charset="0"/>
              <a:buChar char="•"/>
            </a:pPr>
            <a:r>
              <a:rPr lang="en-US" sz="2400" dirty="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a:latin typeface="Calibri" charset="0"/>
              </a:rPr>
              <a:t>Under the null hypothesis, the number of +’s should equal the number of –’s, so this test boils down to a binomial test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Calibri" charset="0"/>
              </a:rPr>
              <a:t>Obviously, it’s throwing away a lot of information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sign test in R</a:t>
            </a: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extLst>
                    <a:ext uri="{9D8B030D-6E8A-4147-A177-3AD203B41FA5}">
                      <a16:colId xmlns:a16="http://schemas.microsoft.com/office/drawing/2014/main" val="20000"/>
                    </a:ext>
                  </a:extLst>
                </a:gridCol>
                <a:gridCol w="1340096">
                  <a:extLst>
                    <a:ext uri="{9D8B030D-6E8A-4147-A177-3AD203B41FA5}">
                      <a16:colId xmlns:a16="http://schemas.microsoft.com/office/drawing/2014/main" val="20001"/>
                    </a:ext>
                  </a:extLst>
                </a:gridCol>
              </a:tblGrid>
              <a:tr h="370840">
                <a:tc>
                  <a:txBody>
                    <a:bodyPr/>
                    <a:lstStyle/>
                    <a:p>
                      <a:r>
                        <a:rPr lang="en-US" sz="2400" dirty="0">
                          <a:solidFill>
                            <a:sysClr val="windowText" lastClr="000000"/>
                          </a:solidFill>
                        </a:rPr>
                        <a:t>Test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P-value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400" dirty="0">
                          <a:solidFill>
                            <a:sysClr val="windowText" lastClr="000000"/>
                          </a:solidFill>
                        </a:rPr>
                        <a:t>T-test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0.049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400" dirty="0">
                          <a:solidFill>
                            <a:sysClr val="windowText" lastClr="000000"/>
                          </a:solidFill>
                        </a:rPr>
                        <a:t>Wilcox rank test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2400" dirty="0">
                          <a:solidFill>
                            <a:sysClr val="windowText" lastClr="000000"/>
                          </a:solidFill>
                        </a:rPr>
                        <a:t>Sign test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0.125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a:t>Under the null hypothesis, the two groups are drawn from identical distributions (they are from identical populations) </a:t>
            </a:r>
          </a:p>
          <a:p>
            <a:pPr marL="342900" indent="-342900">
              <a:buFont typeface="Arial" charset="0"/>
              <a:buChar char="•"/>
            </a:pPr>
            <a:endParaRPr lang="en-US" sz="2800" dirty="0"/>
          </a:p>
          <a:p>
            <a:pPr marL="342900" indent="-342900">
              <a:buFont typeface="Arial" charset="0"/>
              <a:buChar char="•"/>
            </a:pPr>
            <a:r>
              <a:rPr lang="en-US" sz="2800" dirty="0"/>
              <a:t>By randomizing the observations between groups, an expected distribution under the null hypothesis can be generated </a:t>
            </a:r>
          </a:p>
          <a:p>
            <a:pPr marL="342900" indent="-342900">
              <a:buFont typeface="Arial" charset="0"/>
              <a:buChar char="•"/>
            </a:pPr>
            <a:endParaRPr lang="en-US" sz="2800" dirty="0"/>
          </a:p>
          <a:p>
            <a:pPr marL="342900" indent="-342900">
              <a:buFont typeface="Arial" charset="0"/>
              <a:buChar char="•"/>
            </a:pPr>
            <a:r>
              <a:rPr lang="en-US" sz="2800" dirty="0"/>
              <a:t>If we are interested in differences between the mean, then we might choose mean 1-mean 2 as our test statistic </a:t>
            </a:r>
          </a:p>
        </p:txBody>
      </p:sp>
    </p:spTree>
    <p:extLst>
      <p:ext uri="{BB962C8B-B14F-4D97-AF65-F5344CB8AC3E}">
        <p14:creationId xmlns:p14="http://schemas.microsoft.com/office/powerpoint/2010/main" val="69680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a:t>Step 1: Create a permuted set of data in which the values of the response variable are randomly reordered </a:t>
            </a:r>
          </a:p>
          <a:p>
            <a:endParaRPr lang="en-US" sz="2400" dirty="0"/>
          </a:p>
          <a:p>
            <a:r>
              <a:rPr lang="en-US" sz="2400" dirty="0"/>
              <a:t>Step 2: Calculate the test statistic from the randomly reordered groups </a:t>
            </a:r>
          </a:p>
          <a:p>
            <a:endParaRPr lang="en-US" sz="2400" dirty="0"/>
          </a:p>
          <a:p>
            <a:r>
              <a:rPr lang="en-US" sz="2400" dirty="0"/>
              <a:t>Step 3: Repeat Steps 1 and 2 thousands of times </a:t>
            </a:r>
          </a:p>
          <a:p>
            <a:endParaRPr lang="en-US" sz="2400" dirty="0"/>
          </a:p>
          <a:p>
            <a:r>
              <a:rPr lang="en-US" sz="2400" dirty="0"/>
              <a:t>Step 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Continuous Data (more or less)</a:t>
            </a: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a:t>Many datasets are technically categorical but can be treated as continuous.</a:t>
            </a:r>
          </a:p>
          <a:p>
            <a:r>
              <a:rPr lang="en-US" sz="2400" b="1" dirty="0"/>
              <a:t>	- count data</a:t>
            </a:r>
          </a:p>
          <a:p>
            <a:r>
              <a:rPr lang="en-US" sz="2400" b="1" dirty="0"/>
              <a:t>		chromosomes</a:t>
            </a:r>
          </a:p>
          <a:p>
            <a:r>
              <a:rPr lang="en-US" sz="2400" b="1" dirty="0"/>
              <a:t>		offspring</a:t>
            </a:r>
          </a:p>
          <a:p>
            <a:r>
              <a:rPr lang="en-US" sz="2400" b="1" dirty="0"/>
              <a:t>		species</a:t>
            </a:r>
          </a:p>
          <a:p>
            <a:r>
              <a:rPr lang="en-US" sz="2400" b="1" dirty="0"/>
              <a:t>		gene copy number</a:t>
            </a:r>
          </a:p>
          <a:p>
            <a:endParaRPr lang="en-US" sz="2400" b="1" dirty="0"/>
          </a:p>
          <a:p>
            <a:endParaRPr lang="en-US" sz="2400" b="1" dirty="0"/>
          </a:p>
          <a:p>
            <a:endParaRPr lang="en-US" sz="2400" b="1" dirty="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796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 with caution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2490587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Obviously these covary with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7236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216768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177445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1097255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332134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856657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tests - history</a:t>
            </a: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a:t>Based on the </a:t>
            </a:r>
            <a:r>
              <a:rPr lang="en-US" sz="2200" i="1" dirty="0"/>
              <a:t>t</a:t>
            </a:r>
            <a:r>
              <a:rPr lang="en-US" sz="2200" dirty="0"/>
              <a:t>-distribution, which is similar to a normal distribution, except it takes into account the fact that we don’t know the population standard deviation with certainty.  Published by </a:t>
            </a:r>
            <a:r>
              <a:rPr lang="en-US" sz="2200" dirty="0" err="1"/>
              <a:t>Gosset</a:t>
            </a:r>
            <a:r>
              <a:rPr lang="en-US" sz="2200" dirty="0"/>
              <a:t> in 1908 under the pseudonym Student 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a:t>Since we only know the sample standard deviation, instead of the population standard deviation, we have some additional uncertainty regarding the possible values of the mean </a:t>
            </a:r>
          </a:p>
          <a:p>
            <a:pPr marL="342900" indent="-342900">
              <a:buFont typeface="Arial" charset="0"/>
              <a:buChar char="•"/>
            </a:pPr>
            <a:endParaRPr lang="en-US" sz="2200" dirty="0"/>
          </a:p>
          <a:p>
            <a:pPr marL="342900" indent="-342900">
              <a:buFont typeface="Arial" charset="0"/>
              <a:buChar char="•"/>
            </a:pPr>
            <a:r>
              <a:rPr lang="en-US" sz="2200" dirty="0"/>
              <a:t>Consequently,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166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a:t>Power increases dramatically for the first few samples</a:t>
            </a:r>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a:t>But this is </a:t>
              </a:r>
              <a:r>
                <a:rPr lang="en-US"/>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T-distribution</a:t>
            </a:r>
          </a:p>
        </p:txBody>
      </p:sp>
      <p:sp>
        <p:nvSpPr>
          <p:cNvPr id="9" name="TextBox 8">
            <a:extLst>
              <a:ext uri="{FF2B5EF4-FFF2-40B4-BE49-F238E27FC236}">
                <a16:creationId xmlns:a16="http://schemas.microsoft.com/office/drawing/2014/main" id="{6DD99A1E-EE2C-4F45-B4E0-FDA0A9A2BF54}"/>
              </a:ext>
            </a:extLst>
          </p:cNvPr>
          <p:cNvSpPr txBox="1"/>
          <p:nvPr/>
        </p:nvSpPr>
        <p:spPr>
          <a:xfrm>
            <a:off x="3151412" y="3244334"/>
            <a:ext cx="5889176" cy="369332"/>
          </a:xfrm>
          <a:prstGeom prst="rect">
            <a:avLst/>
          </a:prstGeom>
          <a:noFill/>
        </p:spPr>
        <p:txBody>
          <a:bodyPr wrap="none" rtlCol="0">
            <a:spAutoFit/>
          </a:bodyPr>
          <a:lstStyle/>
          <a:p>
            <a:r>
              <a:rPr lang="en-US" dirty="0"/>
              <a:t>lets generate the t-distribution through simulation ourselves.</a:t>
            </a:r>
          </a:p>
        </p:txBody>
      </p:sp>
    </p:spTree>
    <p:extLst>
      <p:ext uri="{BB962C8B-B14F-4D97-AF65-F5344CB8AC3E}">
        <p14:creationId xmlns:p14="http://schemas.microsoft.com/office/powerpoint/2010/main" val="98552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540572" y="1792944"/>
            <a:ext cx="5852078" cy="1569660"/>
          </a:xfrm>
          <a:prstGeom prst="rect">
            <a:avLst/>
          </a:prstGeom>
        </p:spPr>
        <p:txBody>
          <a:bodyPr wrap="square">
            <a:spAutoFit/>
          </a:bodyPr>
          <a:lstStyle/>
          <a:p>
            <a:r>
              <a:rPr lang="en-US" sz="2400" dirty="0"/>
              <a:t>Arcsine is the standard transformation for proportion data. Lets see how our answer changes.</a:t>
            </a:r>
          </a:p>
          <a:p>
            <a:endParaRPr lang="en-US" sz="2400" b="1" dirty="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If you transform don’t forget to back transform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Two-sample t-test</a:t>
            </a:r>
          </a:p>
        </p:txBody>
      </p:sp>
      <p:sp>
        <p:nvSpPr>
          <p:cNvPr id="4" name="Rectangle 3"/>
          <p:cNvSpPr/>
          <p:nvPr/>
        </p:nvSpPr>
        <p:spPr>
          <a:xfrm>
            <a:off x="243922" y="1357113"/>
            <a:ext cx="5852078" cy="2308324"/>
          </a:xfrm>
          <a:prstGeom prst="rect">
            <a:avLst/>
          </a:prstGeom>
        </p:spPr>
        <p:txBody>
          <a:bodyPr wrap="square">
            <a:spAutoFit/>
          </a:bodyPr>
          <a:lstStyle/>
          <a:p>
            <a:r>
              <a:rPr lang="en-US" sz="2400" dirty="0"/>
              <a:t>Many times we will want to compare two populations strains or treatments and see if their means differ.</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d>
                            <m:dPr>
                              <m:ctrlPr>
                                <a:rPr lang="mr-IN"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panose="02040503050406030204" pitchFamily="18" charset="0"/>
                                </a:rPr>
                              </m:ctrlPr>
                            </m:radPr>
                            <m:deg/>
                            <m:e>
                              <m:f>
                                <m:fPr>
                                  <m:ctrlPr>
                                    <a:rPr lang="mr-IN" sz="3600" b="0" i="1" smtClean="0">
                                      <a:latin typeface="Cambria Math" panose="02040503050406030204" pitchFamily="18" charset="0"/>
                                    </a:rPr>
                                  </m:ctrlPr>
                                </m:fPr>
                                <m:num>
                                  <m:sSubSup>
                                    <m:sSubSupPr>
                                      <m:ctrlPr>
                                        <a:rPr lang="en-US" sz="3600" b="0" i="1" smtClean="0">
                                          <a:latin typeface="Cambria Math" panose="02040503050406030204" pitchFamily="18"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panose="02040503050406030204" pitchFamily="18"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panose="02040503050406030204" pitchFamily="18"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16211</TotalTime>
  <Words>1509</Words>
  <Application>Microsoft Macintosh PowerPoint</Application>
  <PresentationFormat>Widescreen</PresentationFormat>
  <Paragraphs>233</Paragraphs>
  <Slides>39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Continuous Variables Biology 683  Lecture 5   Heath Blackmon</vt:lpstr>
      <vt:lpstr>Today</vt:lpstr>
      <vt:lpstr>Continuous Data (more or less)</vt:lpstr>
      <vt:lpstr>T distribution</vt:lpstr>
      <vt:lpstr>One-sample t-test</vt:lpstr>
      <vt:lpstr>The T-distribution</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Correlation and Causation</vt:lpstr>
      <vt:lpstr>Interpret with caution</vt:lpstr>
      <vt:lpstr>Obviously these covary with time</vt:lpstr>
      <vt:lpstr>Pearson’s Correlation Coefficient </vt:lpstr>
      <vt:lpstr>Good data</vt:lpstr>
      <vt:lpstr>Bad data</vt:lpstr>
      <vt:lpstr>Spearman’s Rank Correlation </vt:lpstr>
      <vt:lpstr>Correlation Summary </vt:lpstr>
      <vt:lpstr>t tests -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93</cp:revision>
  <cp:lastPrinted>2020-02-11T15:00:44Z</cp:lastPrinted>
  <dcterms:created xsi:type="dcterms:W3CDTF">2018-01-03T17:15:04Z</dcterms:created>
  <dcterms:modified xsi:type="dcterms:W3CDTF">2022-09-20T14:52:33Z</dcterms:modified>
</cp:coreProperties>
</file>